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ink/ink1.xml" ContentType="application/inkml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1" r:id="rId1"/>
    <p:sldMasterId id="2147485479" r:id="rId2"/>
  </p:sldMasterIdLst>
  <p:notesMasterIdLst>
    <p:notesMasterId r:id="rId16"/>
  </p:notesMasterIdLst>
  <p:handoutMasterIdLst>
    <p:handoutMasterId r:id="rId17"/>
  </p:handoutMasterIdLst>
  <p:sldIdLst>
    <p:sldId id="343" r:id="rId3"/>
    <p:sldId id="342" r:id="rId4"/>
    <p:sldId id="362" r:id="rId5"/>
    <p:sldId id="357" r:id="rId6"/>
    <p:sldId id="354" r:id="rId7"/>
    <p:sldId id="356" r:id="rId8"/>
    <p:sldId id="346" r:id="rId9"/>
    <p:sldId id="301" r:id="rId10"/>
    <p:sldId id="304" r:id="rId11"/>
    <p:sldId id="333" r:id="rId12"/>
    <p:sldId id="306" r:id="rId13"/>
    <p:sldId id="347" r:id="rId14"/>
    <p:sldId id="307" r:id="rId15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284C6A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17" autoAdjust="0"/>
  </p:normalViewPr>
  <p:slideViewPr>
    <p:cSldViewPr>
      <p:cViewPr varScale="1">
        <p:scale>
          <a:sx n="86" d="100"/>
          <a:sy n="86" d="100"/>
        </p:scale>
        <p:origin x="150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9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A293A56-CD52-40EE-BB51-6FCF15DB900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Times New Roman" pitchFamily="18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13D94F2-D47E-4737-B80D-33273707DC5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Times New Roman" pitchFamily="18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50A38ABC-BF85-4B43-A2D2-394418D3BDE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Times New Roman" pitchFamily="18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04CBB80F-567F-417A-8AEA-BF85EFDFD0F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CD69A2C4-CAE9-4627-86AD-CF4724E314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1023" units="dev"/>
          <inkml:channel name="T" type="integer" max="2.14748E9" units="dev"/>
        </inkml:traceFormat>
        <inkml:channelProperties>
          <inkml:channelProperty channel="X" name="resolution" value="409.33167" units="1/cm"/>
          <inkml:channelProperty channel="Y" name="resolution" value="655.99597" units="1/cm"/>
          <inkml:channelProperty channel="F" name="resolution" value="1065.625" units="1/dev"/>
          <inkml:channelProperty channel="T" name="resolution" value="1" units="1/dev"/>
        </inkml:channelProperties>
      </inkml:inkSource>
      <inkml:timestamp xml:id="ts0" timeString="2023-03-16T19:21:20.478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14957 11995 512 0,'-22'0'0'0,"2"0"0"0,-1-20 0 15,-1 20 0 1,-19 0 0-16,-3 0 0 16,23 0 0-16,-20-22 0 0,-1 22 0 15,-2 0 0 1,24 0 0-16,-44 22 0 15,43-22 0-15,-23 0 0 16,3 20 0-16,-22 2 0 16,41-2 0-1,-42 1 0 1,23 22 0-16,19-22 0 16,-20 22 0-1,0-1 0-15,19-21 0 16,4 22 0-16,-3-1 0 15,2-20 0 1,-3 20 0-16,3-21 0 16,20 21 0-16,0-20 0 0,0 19 0 15,0-19 0 1,20-1 0-16,3 1 0 16,-3-1 0-16,2-1 0 15,-22 1 0 1,42-21 0-16,-21 22 0 15,21-22 0 1,1 21 0 0,-24-21 0-16,46 21 0 15,-22-21 0-15,-2 0 0 16,3 22 0 0,19-22 0-16,0 0 0 15,-21 21 0-15,2-21 0 16,19 21 0-16,0-21 0 15,0 0 0-15,0 0 0 16,1 0 0-16,-1-21 0 16,2 21 0-1,-1-21 0-15,-1 21 0 16,1-22 0-16,-2 1 0 16,24 0 0-16,-45-1 0 15,24 1 0-15,-2 1 0 16,-21-1 0-16,0-1 0 15,2 1 0 1,-3-1 0-16,2-19 0 16,-23-2 0-16,-20 22 0 31,22-22 0-31,-22 1 0 16,-22 0 0-16,22-1 0 15,-20-20 0 1,-45 20 0-16,46-21 0 15,-45 1 0-15,21 21 0 16,-21 0 0-16,-21-1 0 16,22 21 0-16,-22-19 0 15,1 19 0-15,0 1 0 32,-23 1 0-32,2 40 0 15,20 1 0-15,-22 1 0 16,3 19 0-1,-4 44 0-15,4-21 0 16,-3 42 0-16,21-22 0 16,24-20 0-16</inkml:trace>
  <inkml:trace contextRef="#ctx0" brushRef="#br0" timeOffset="17019.57">19828 1826 512 0,'0'0'0'0,"-20"-21"0"0,20-1 0 16,-22 1 0-16,22-1 0 15,42-20 0-15,-21 0 0 16,64 21 0-16,0-1 0 15,-1 22 0 1,1 0 0-16,0 22 0 16,-22-1 0-1,1 21 0 1,-21 22 0-16,-2 0 0 16,-19 20 0-16,-22 0 0 15,0 23 0 1,0-2 0-16,-43-20 0 15,1 1 0-15,-2-2 0 16,3 1 0-16,-22-21 0 16,0-1 0-16,-1-42 0 15,1 22 0 1,-22-43 0-16,43 0 0 16,-23-22 0-16,23 1 0 15,1-21 0-15,41 0 0 31,-22-2 0-31,22 2 0 16,22 0 0-16,-2 0 0 16,23 21 0-1,20-21 0-15,-21 20 0 16,43 22 0 0,-22 0 0-16,1 22 0 15,1-1 0-15,-45 21 0 0,43 0 0 16,-41 22 0-1,-3-22 0-15,4 0 0 16,-2 22 0-16,-21-21 0 16,42-2 0-1,-42-41 0-15</inkml:trace>
  <inkml:trace contextRef="#ctx0" brushRef="#br0" timeOffset="17458.49">21120 1846 512 0,'0'0'0'0,"0"-20"0"0,0 20 0 16,-21-21 0 0,0 42 0-16,-1-1 0 15,-19 23 0-15,-2 42 0 16,-21-22 0-1,22 43 0-15,1-21 0 16,-3 21 0-16,23-21 0 0,21-22 0 16,21 1 0-1,1-22 0-15,41-20 0 16,1-2 0-16,21-40 0 16,-22-2 0-1,44-20 0-15,-46-1 0 16,4-20 0-1,-23-22 0 1,-1 21 0-16,-19-21 0 16,0 0 0-16,-44-20 0 15,22 19 0 1,-41 24 0-16,-2-1 0 16,-20 20 0-16,-2 21 0 15,2 1 0-15,-22 21 0 16,85 0 0-16</inkml:trace>
  <inkml:trace contextRef="#ctx0" brushRef="#br0" timeOffset="17859.58">21691 1762 512 0,'0'0'0'16,"0"21"0"-16,0 22 0 15,0 20 0-15,-20 22 0 16,-1 0 0 0,-23-1 0-1,44 22 0-15,-19-43 0 16,19 23 0 0,0-44 0-16,19 21 0 15,25-42 0-15,-3-21 0 16,3 0 0-1,-3-21 0-15,23-21 0 16,-1 0 0-16,-19-22 0 0,-3 0 0 16,2-21 0-1,-23 0 0-15,2 1 0 16,0-1 0 0,-44-21 0-16,0 43 0 15,-19-1 0-15,-3 1 0 16,2 20 0-1,1 22 0-15,20 0 0 16</inkml:trace>
  <inkml:trace contextRef="#ctx0" brushRef="#br0" timeOffset="18291.66">22391 1571 512 0,'-21'21'0'0,"21"0"0"0,0 22 0 15,0 41 0 1,0-19 0 0,-22 19 0-16,22 1 0 15,-20 20 0-15,40-19 0 16,-20-2 0-1,22 1 0-15,-1-21 0 16,21-1 0 0,0-21 0-16,2-42 0 15,-3 21 0-15,2-42 0 0,21-21 0 16,0 0 0 0,-2 0 0-16,-20-44 0 15,22 23 0-15,-22-44 0 16,-20 23 0-1,-2-23 0-15,-20 3 0 16,0 18 0-16,-42 2 0 16,-20 20 0-16,-1 1 0 15,-45 21 0-15,23 20 0 16,22 22 0-16</inkml:trace>
  <inkml:trace contextRef="#ctx0" brushRef="#br0" timeOffset="18909.32">19319 1062 512 0,'0'-20'0'0,"0"-2"0"16,0 1 0-16,0 0 0 16,-20 21 0-16,20 0 0 15,-43 42 0-15,-21 0 0 16,23 22 0-16,-43 1 0 16,20-3 0-16,0 2 0 15,-1-22 0 1,23 22 0-16,1 0 0 15,41-22 0 1,-21 21 0-16,42-20 0 0,-21 20 0 16,41-21 0-16,-18 1 0 15,18 20 0 1,-19-20 0-16,19 20 0 16,-19 1 0-16,-44-1 0 15,2 1 0 1,-23-22 0-1,-21 22 0-15,2-22 0 16,-1-21 0 0,-23-21 0-16,23 0 0 15,19 0 0-15,25-21 0 16</inkml:trace>
  <inkml:trace contextRef="#ctx0" brushRef="#br0" timeOffset="19263.29">18832 745 512 0,'0'0'0'15,"23"21"0"-15,-23 0 0 16,19 0 0-16,3 64 0 15,-22 0 0-15,22 21 0 16,-44 1 0 0,22 19 0-16,-22 1 0 15,3 21 0-15,-4-21 0 16,-18 22 0-16,-2-23 0 16,22 1 0-16,-22-20 0 15,23-1 0 1,-1-42 0-16,-1-22 0 15,22-21 0-15,0-42 0 16,0 21 0 0,0-21 0-16</inkml:trace>
  <inkml:trace contextRef="#ctx0" brushRef="#br0" timeOffset="19526.41">19108 913 512 0,'0'0'0'16,"0"0"0"-16,-21 0 0 15,1 22 0-15,20 42 0 16,0-1 0 0,-23 43 0-16,23 22 0 15,-41-1 0-15,41 42 0 16,-22-21 0-16,-20 42 0 15,21 1 0-15,-42 22 0 16,-1 19 0-16,0 23 0 16,21-43 0-1,2-85 0-15</inkml:trace>
  <inkml:trace contextRef="#ctx0" brushRef="#br0" timeOffset="25370.36">22116 3117 512 0,'0'22'0'0,"0"-1"0"16,0 1 0-16,-21 20 0 15,21 0 0-15,0-21 0 16,-22 1 0-16,22-22 0 15,0 0 0-15,0 0 0 16,0-43 0 0,0 1 0-16,-22 0 0 15,22-23 0-15,0 3 0 32,0 19 0-32,22-20 0 15,0 20 0-15,-22 1 0 16,41 20 0-1,-18 1 0-15,18 21 0 16,2 21 0 0,-1 1 0-16,1-2 0 15,20 23 0-15,-21 0 0 0,-20-1 0 16,19 21 0-16,-41 1 0 16,0-1 0-1,0 22 0-15,-21 0 0 16,-21-1 0-16,20 2 0 15,2-23 0 1,-23 23 0-16,43-86 0 0</inkml:trace>
  <inkml:trace contextRef="#ctx0" brushRef="#br0" timeOffset="25749.35">22920 2884 512 0,'-21'0'0'0,"21"22"0"16,0-1 0-1,-20 22 0-15,-3 20 0 16,2 21 0-16,-21 23 0 16,21-22 0-1,0 20 0-15,21-41 0 0,21-21 0 16,-21-1 0-16,44-21 0 15,-4-21 0 1,3-21 0-16,-1 0 0 16,0-22 0-16,2-21 0 15,-3 1 0 1,-41 0 0 0,22-1 0-16,-44 1 0 15,2 20 0 1,-24 1 0-16,3 0 0 15,-43 42 0 1,21-22 0-16,-2 22 0 0,22 22 0 16</inkml:trace>
  <inkml:trace contextRef="#ctx0" brushRef="#br0" timeOffset="26705.31">23513 2524 512 0,'-21'-21'0'16,"21"21"0"-16,0 0 0 15,0 0 0-15,-21 21 0 16,-22 1 0-16,23 20 0 15,-2-20 0-15,1 20 0 16,21-21 0 0,0-21 0-16,21 0 0 15,1 0 0-15,20-21 0 16,-21-21 0 0,21-2 0-1,0 2 0 1,1 0 0-16,-1 0 0 0,-20 0 0 15,-1-1 0 1,-21 0 0-16,0 2 0 16,0 19 0-16,0 1 0 15,0 21 0-15,0-22 0 16,0 22 0-16,42 22 0 16,-20-1 0-1,19 1 0-15,3-2 0 16,19 23 0-16,-43 21 0 15,1-1 0 1,-21 0 0 0,0 23 0-16,-41-2 0 15,-2 0 0 1,-21 22 0-16,1-20 0 16,-22-23 0-16,43 1 0 15,-1-1 0 1,1-41 0-16,42-2 0 15,0-20 0-15,42-20 0 0,23-2 0 16,19-41 0 0,0 21 0-16,1-1 0 15,0 22 0 1,-43 0 0-16,-20 21 0 16,-22 21 0-16,0 0 0 15,-42 22 0-15,20 19 0 16,-21-19 0-16,23 21 0 15,20-22 0-15,20 1 0 16,1-2 0 0,23-41 0-16,18 22 0 15,24-44 0-15,-22 22 0 32,21-41 0-32,-1 19 0 15,-43 1 0-15,2 0 0 16</inkml:trace>
  <inkml:trace contextRef="#ctx0" brushRef="#br0" timeOffset="28680.39">21988 5363 512 0,'0'0'0'0,"0"0"0"0,0 22 0 31,0 20 0-31,0 22 0 16,0 20 0-16,22 43 0 15,-22 21 0-15,0 1 0 16,-22-1 0 0,0 22 0-16,3-43 0 15,19-1 0-15,0-40 0 16,0-43 0 0,0-23 0-16,0-20 0 0</inkml:trace>
  <inkml:trace contextRef="#ctx0" brushRef="#br0" timeOffset="28980.88">22307 5385 512 0,'0'-22'0'0,"0"22"0"0,0 0 0 15,-22 22 0 1,22-1 0-16,-22 43 0 15,2-1 0-15,-1 1 0 16,-1-1 0 0,1 1 0-16,21-21 0 0,0-1 0 15,21-1 0 1,1-19 0-16,19-22 0 16,3 21 0-16,19-21 0 15,0-21 0 1,43-1 0-16,-42 1 0 15,-23 1 0-15</inkml:trace>
  <inkml:trace contextRef="#ctx0" brushRef="#br0" timeOffset="29228.3">22920 5066 512 0,'-21'0'0'0,"21"0"0"16,-20 0 0-1,-3 43 0-15,23 21 0 16,0 20 0-16,0 22 0 16,0 43 0-1,0-1 0-15,0 42 0 16,-21 2 0-16,2-23 0 16,-25 1 0-16,44-22 0 15,-21-42 0-15,21-42 0 16,0-44 0-16,0 2 0 15</inkml:trace>
  <inkml:trace contextRef="#ctx0" brushRef="#br0" timeOffset="29560.37">23238 5491 512 0,'0'21'0'0,"-22"64"0"16,-19 20 0-16,19 43 0 16,1 1 0-16,21-21 0 15,0-1 0-15,21-64 0 16,21-21 0-16,-21-20 0 16,23-22 0-1,-24-22 0-15,23-20 0 16,-21-21 0-16,-2-44 0 31,23-41 0-31,-23-1 0 16,2-19 0-16,-1 40 0 15,-21 1 0-15,-43 42 0 16,1 43 0 0,-21 20 0-16,20 1 0 15,1 21 0-15</inkml:trace>
  <inkml:trace contextRef="#ctx0" brushRef="#br0" timeOffset="29860.75">23915 5131 512 0,'0'20'0'0,"0"24"0"0,0 18 0 15,-20 44 0-15,20 22 0 16,-22-22 0-16,44 21 0 15,-22-42 0-15,20-44 0 16,45-19 0 0,-23-22 0-16,21-22 0 15,0-19 0 1,-19-23 0 0,-24-43 0-16,1 23 0 15,1-21 0-15,-44 19 0 16,-41 1 0-1,-22 22 0-15,22 21 0 16,-1 20 0-16</inkml:trace>
  <inkml:trace contextRef="#ctx0" brushRef="#br0" timeOffset="30261.62">21862 4601 512 0,'-22'0'0'0,"-42"20"0"15,-41 23 0 1,-23-1 0-16,-21 44 0 16,24 20 0-1,-3-43 0-15,21 1 0 16,45-23 0-16,40-19 0 0,22-22 0 15,43 0 0 1,20 0 0-16,22 21 0 16,-22 1 0-16,23-2 0 15,-23 24 0 1,0 18 0-16,-41 2 0 16,-22 42 0-16,-44-21 0 15,-18 21 0-15,-24 21 0 16,-40-43 0-16,40-20 0 15,-18-22 0 1,40-21 0-16,23-21 0 0</inkml:trace>
  <inkml:trace contextRef="#ctx0" brushRef="#br0" timeOffset="30531.24">21311 4347 512 0,'0'21'0'0,"21"21"0"0,-21 22 0 15,0 41 0 1,0 44 0-16,-21 21 0 16,0-2 0-16,-23 23 0 15,2-21 0-15,1 0 0 16,19-22 0-1,-20-64 0 1,42-20 0-16,0-22 0 16,0-21 0-1,0-42 0-15,0 21 0 16</inkml:trace>
  <inkml:trace contextRef="#ctx0" brushRef="#br0" timeOffset="30747.43">21671 4347 512 0,'0'0'0'16,"0"21"0"-16,0 0 0 15,-21 21 0-15,0 43 0 16,-2 42 0 0,4 43 0-1,-45 20 0-15,-21 44 0 16,0 20 0-1,1 22 0-15,0 41 0 16,-2-84 0-16,21-85 0 0</inkml:trace>
  <inkml:trace contextRef="#ctx0" brushRef="#br0" timeOffset="45003.21">16312 14919 512 0,'0'0'0'0,"-41"0"0"0,-2 0 0 16,-41 21 0-16,-1-21 0 15,1 22 0 1,-2-1 0-16,-21 0 0 0,2 0 0 15,-21 1 0 1,19-2 0-16,-19 2 0 16,20 0 0-16,-22-22 0 15,23 0 0-15,-2 19 0 16,22-19 0 0,-19 0 0-1,18 0 0-15,2 22 0 16,-2-22 0-1,2 0 0-15,19 21 0 16,-18 0 0-16,18 22 0 16,4-22 0-16,18 21 0 15,-21 1 0 1,20-1 0-16,3 21 0 0,20 1 0 16,-2 0 0-1,23-22 0-15,0 23 0 16,23-24 0-16,20 1 0 15,-2 1 0 1,23-22 0-16,1 0 0 16,19-21 0-1,41 0 0-15,3-21 0 16,21 21 0 0,-1-21 0-16,21 21 0 15,2-21 0 1,18-1 0-16,1 22 0 15,-20-21 0-15,20 21 0 16,3 0 0-16,-24-21 0 16,-1 21 0-16,-20 0 0 15,-20-21 0-15,0 21 0 16,-24 0 0 0,-18-20 0-16,-23-2 0 15,-21 1 0-15,1-22 0 16,-21 22 0-16,-22-21 0 15,-22-1 0-15,-21 0 0 16,1 0 0-16,-43-19 0 16,0-2 0-1,-42 22 0-15,-21-1 0 16,0 1 0-16,-64 20 0 31,23 3 0-31,-46 38 0 16,-39 24 0-16,-1 42 0 15,-44 21 0-15,44 0 0 16,105-22 0-16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B8FC723-B758-4E81-A529-3BFC73704D1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Times New Roman" pitchFamily="18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BF50B8A-381D-4960-BD21-0C581EFE717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Times New Roman" pitchFamily="18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3BCB23E1-DAF5-43D6-8F1B-49CC760AE33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11972CB0-2555-4C24-8B9A-D3D5E5929C7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11D16113-7776-4A2B-AAC5-4182DB84D77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Times New Roman" pitchFamily="18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80BAB7B3-FE99-49CC-BC6E-0E34A8C3F7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A20F097B-2CC8-4798-A414-1815639C08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>
            <a:extLst>
              <a:ext uri="{FF2B5EF4-FFF2-40B4-BE49-F238E27FC236}">
                <a16:creationId xmlns:a16="http://schemas.microsoft.com/office/drawing/2014/main" id="{CA8B8C7A-A99C-4928-85F4-D0695C1D25C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>
            <a:extLst>
              <a:ext uri="{FF2B5EF4-FFF2-40B4-BE49-F238E27FC236}">
                <a16:creationId xmlns:a16="http://schemas.microsoft.com/office/drawing/2014/main" id="{19607FE6-0B7E-493D-AC81-A533BFE8C1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7892" name="Slide Number Placeholder 3">
            <a:extLst>
              <a:ext uri="{FF2B5EF4-FFF2-40B4-BE49-F238E27FC236}">
                <a16:creationId xmlns:a16="http://schemas.microsoft.com/office/drawing/2014/main" id="{3F6D821C-0EEF-4D89-B034-10BAED9F07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0EF0284-2847-41AC-B67A-69D67A996C71}" type="slidenum">
              <a:rPr kumimoji="0" lang="en-US" altLang="en-US" smtClean="0"/>
              <a:pPr>
                <a:spcBef>
                  <a:spcPct val="0"/>
                </a:spcBef>
              </a:pPr>
              <a:t>8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>
            <a:extLst>
              <a:ext uri="{FF2B5EF4-FFF2-40B4-BE49-F238E27FC236}">
                <a16:creationId xmlns:a16="http://schemas.microsoft.com/office/drawing/2014/main" id="{FD17FC53-AE44-4EBC-A4EC-0162A4D2D1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>
            <a:extLst>
              <a:ext uri="{FF2B5EF4-FFF2-40B4-BE49-F238E27FC236}">
                <a16:creationId xmlns:a16="http://schemas.microsoft.com/office/drawing/2014/main" id="{24E1BF44-1C32-43AE-A761-F42A37E383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9940" name="Slide Number Placeholder 3">
            <a:extLst>
              <a:ext uri="{FF2B5EF4-FFF2-40B4-BE49-F238E27FC236}">
                <a16:creationId xmlns:a16="http://schemas.microsoft.com/office/drawing/2014/main" id="{B1DCA4A7-06F3-4478-8673-688BF42666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ABE5849-2979-4BB2-8A44-8BE3796A2C2F}" type="slidenum">
              <a:rPr kumimoji="0" lang="en-US" altLang="en-US" smtClean="0"/>
              <a:pPr>
                <a:spcBef>
                  <a:spcPct val="0"/>
                </a:spcBef>
              </a:pPr>
              <a:t>9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CAF2E235-535B-45B9-8B1F-954E97AAA2D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BE81648F-866E-438E-90A2-5644E06F62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8DAEA448-CD09-4C2D-BC6A-20ACA0E640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28A15C2-7B24-40F0-A689-EC42D336A5D6}" type="slidenum">
              <a:rPr kumimoji="0" lang="en-US" altLang="en-US" smtClean="0"/>
              <a:pPr>
                <a:spcBef>
                  <a:spcPct val="0"/>
                </a:spcBef>
              </a:pPr>
              <a:t>10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>
            <a:extLst>
              <a:ext uri="{FF2B5EF4-FFF2-40B4-BE49-F238E27FC236}">
                <a16:creationId xmlns:a16="http://schemas.microsoft.com/office/drawing/2014/main" id="{0B755FBA-1BD6-4D67-A589-35CE8695082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>
            <a:extLst>
              <a:ext uri="{FF2B5EF4-FFF2-40B4-BE49-F238E27FC236}">
                <a16:creationId xmlns:a16="http://schemas.microsoft.com/office/drawing/2014/main" id="{20E54D0D-7648-4098-85F7-E92CCFA3E2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4036" name="Slide Number Placeholder 3">
            <a:extLst>
              <a:ext uri="{FF2B5EF4-FFF2-40B4-BE49-F238E27FC236}">
                <a16:creationId xmlns:a16="http://schemas.microsoft.com/office/drawing/2014/main" id="{73DEE15B-5020-4276-9CA0-8B4DE07EFD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353CDAE-AE3D-4253-AE3F-F23670D04BAD}" type="slidenum">
              <a:rPr kumimoji="0" lang="en-US" altLang="en-US" smtClean="0"/>
              <a:pPr>
                <a:spcBef>
                  <a:spcPct val="0"/>
                </a:spcBef>
              </a:pPr>
              <a:t>11</a:t>
            </a:fld>
            <a:endParaRPr kumimoji="0"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>
            <a:extLst>
              <a:ext uri="{FF2B5EF4-FFF2-40B4-BE49-F238E27FC236}">
                <a16:creationId xmlns:a16="http://schemas.microsoft.com/office/drawing/2014/main" id="{969F949B-C107-491B-A250-9F9C17FB7B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>
            <a:extLst>
              <a:ext uri="{FF2B5EF4-FFF2-40B4-BE49-F238E27FC236}">
                <a16:creationId xmlns:a16="http://schemas.microsoft.com/office/drawing/2014/main" id="{15EFA25E-A58F-4995-84D5-2C070B05A3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7108" name="Slide Number Placeholder 3">
            <a:extLst>
              <a:ext uri="{FF2B5EF4-FFF2-40B4-BE49-F238E27FC236}">
                <a16:creationId xmlns:a16="http://schemas.microsoft.com/office/drawing/2014/main" id="{16F522A5-A549-4518-A95D-B004D373D5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1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5DC5C90-10A4-41A2-9E0D-67CCFA149AA2}" type="slidenum">
              <a:rPr kumimoji="0" lang="en-US" altLang="en-US" smtClean="0"/>
              <a:pPr>
                <a:spcBef>
                  <a:spcPct val="0"/>
                </a:spcBef>
              </a:pPr>
              <a:t>13</a:t>
            </a:fld>
            <a:endParaRPr kumimoji="0"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1447800"/>
            <a:ext cx="7848600" cy="12954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048000"/>
            <a:ext cx="8077200" cy="635000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948530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9247073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20193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59055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5690955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03091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10/20/2024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72727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3BC073EC-6AF5-4437-88BF-85F1656BA909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99876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533E8590-31FA-4BF5-9713-324FE7134B09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74093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0BC74CF6-0E76-4A46-8887-058E7BFA91CF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6144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C284662B-FFF0-4CD7-881C-E5DA81B1090A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1908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A1ADE3E4-391E-46C6-9CD3-29DC0EEE535F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0779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10/20/2024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D0CAD5E7-AD98-4E76-990A-3E10BA870F49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3059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1983940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10/20/2024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A4AA994C-B5C2-4A99-9FA4-309F09600A45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61857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10/20/2024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0EEDD3A8-314A-468C-A505-E2D3B0D0B356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6204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Family Economics &amp; Financial Education – Revised May 2009 – Career Development Unit – Career Research – Slide </a:t>
            </a:r>
            <a:fld id="{D4CFF8CE-65A9-4F74-BA11-0422E9E4C01B}" type="slidenum">
              <a:rPr lang="en-US" altLang="en-US" smtClean="0"/>
              <a:pPr>
                <a:defRPr/>
              </a:pPr>
              <a:t>‹#›</a:t>
            </a:fld>
            <a:r>
              <a:rPr lang="en-US" altLang="en-US"/>
              <a:t> </a:t>
            </a:r>
          </a:p>
          <a:p>
            <a:pPr>
              <a:defRPr/>
            </a:pPr>
            <a:r>
              <a:rPr lang="en-US" altLang="en-US"/>
              <a:t>Funded by a grant from Take Charge America, Inc. to the Norton School of Family and Consumer Sciences at the University of Arizona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171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99746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623069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274525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985271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598954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783509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275400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8837CD0-681D-4742-9AFE-A9CF4E1361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0772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 bullet text</a:t>
            </a:r>
          </a:p>
          <a:p>
            <a:pPr lvl="2"/>
            <a:r>
              <a:rPr lang="en-US" altLang="en-US"/>
              <a:t>Third level bullet text</a:t>
            </a:r>
          </a:p>
          <a:p>
            <a:pPr lvl="3"/>
            <a:r>
              <a:rPr lang="en-US" altLang="en-US"/>
              <a:t> Fourth level bullet text</a:t>
            </a:r>
          </a:p>
          <a:p>
            <a:pPr lvl="4"/>
            <a:r>
              <a:rPr lang="en-US" altLang="en-US"/>
              <a:t>Fifth level bullet text</a:t>
            </a:r>
          </a:p>
          <a:p>
            <a:pPr lvl="1"/>
            <a:endParaRPr lang="en-US" altLang="en-US"/>
          </a:p>
          <a:p>
            <a:pPr lvl="2"/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417E34F2-DA6D-4990-A19C-0D390CE454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077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2" name="Text Box 13">
            <a:extLst>
              <a:ext uri="{FF2B5EF4-FFF2-40B4-BE49-F238E27FC236}">
                <a16:creationId xmlns:a16="http://schemas.microsoft.com/office/drawing/2014/main" id="{17598119-7C18-42CB-B9C7-9D81E18CF28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458200" y="60325"/>
            <a:ext cx="609600" cy="2444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1000">
                <a:latin typeface="Garamond" panose="02020404030301010803" pitchFamily="18" charset="0"/>
              </a:rPr>
              <a:t>1.1.2.G1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61" r:id="rId1"/>
    <p:sldLayoutId id="2147485441" r:id="rId2"/>
    <p:sldLayoutId id="2147485442" r:id="rId3"/>
    <p:sldLayoutId id="2147485443" r:id="rId4"/>
    <p:sldLayoutId id="2147485444" r:id="rId5"/>
    <p:sldLayoutId id="2147485445" r:id="rId6"/>
    <p:sldLayoutId id="2147485446" r:id="rId7"/>
    <p:sldLayoutId id="2147485447" r:id="rId8"/>
    <p:sldLayoutId id="2147485448" r:id="rId9"/>
    <p:sldLayoutId id="2147485449" r:id="rId10"/>
    <p:sldLayoutId id="2147485450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+mj-lt"/>
          <a:ea typeface="MS PGothic" panose="020B0600070205080204" pitchFamily="34" charset="-128"/>
          <a:cs typeface="ＭＳ Ｐゴシック" pitchFamily="-112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  <a:ea typeface="MS PGothic" panose="020B0600070205080204" pitchFamily="34" charset="-128"/>
          <a:cs typeface="ＭＳ Ｐゴシック" pitchFamily="-11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  <a:ea typeface="MS PGothic" panose="020B0600070205080204" pitchFamily="34" charset="-128"/>
          <a:cs typeface="ＭＳ Ｐゴシック" pitchFamily="-11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  <a:ea typeface="MS PGothic" panose="020B0600070205080204" pitchFamily="34" charset="-128"/>
          <a:cs typeface="ＭＳ Ｐゴシック" pitchFamily="-11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  <a:ea typeface="MS PGothic" panose="020B0600070205080204" pitchFamily="34" charset="-128"/>
          <a:cs typeface="ＭＳ Ｐゴシック" pitchFamily="-11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Copperplate Gothic Light" pitchFamily="34" charset="0"/>
        </a:defRPr>
      </a:lvl9pPr>
    </p:titleStyle>
    <p:bodyStyle>
      <a:lvl1pPr marL="342900" indent="-34290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pitchFamily="-11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rebuchet MS" panose="020B0603020202020204" pitchFamily="34" charset="0"/>
        <a:buChar char="−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rebuchet MS" panose="020B0603020202020204" pitchFamily="34" charset="0"/>
        <a:buChar char="−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Line 8">
            <a:extLst>
              <a:ext uri="{FF2B5EF4-FFF2-40B4-BE49-F238E27FC236}">
                <a16:creationId xmlns:a16="http://schemas.microsoft.com/office/drawing/2014/main" id="{EB879AF4-D9F8-43D6-AF4D-7F71DAA35626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57200" y="6248400"/>
            <a:ext cx="822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874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80" r:id="rId1"/>
    <p:sldLayoutId id="2147485481" r:id="rId2"/>
    <p:sldLayoutId id="2147485482" r:id="rId3"/>
    <p:sldLayoutId id="2147485483" r:id="rId4"/>
    <p:sldLayoutId id="2147485484" r:id="rId5"/>
    <p:sldLayoutId id="2147485485" r:id="rId6"/>
    <p:sldLayoutId id="2147485486" r:id="rId7"/>
    <p:sldLayoutId id="2147485487" r:id="rId8"/>
    <p:sldLayoutId id="2147485488" r:id="rId9"/>
    <p:sldLayoutId id="2147485489" r:id="rId10"/>
    <p:sldLayoutId id="214748549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rblock.com/tax-center/irs/forms/understanding-form-w2-box-12-codes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sa.gov/benefits/retirement/planner/1960.html" TargetMode="External"/><Relationship Id="rId3" Type="http://schemas.openxmlformats.org/officeDocument/2006/relationships/hyperlink" Target="https://www.ssa.gov/benefits/retirement/planner/agereduction.html#about" TargetMode="External"/><Relationship Id="rId7" Type="http://schemas.openxmlformats.org/officeDocument/2006/relationships/hyperlink" Target="https://www.ssa.gov/benefits/retirement/planner/1959.html" TargetMode="External"/><Relationship Id="rId2" Type="http://schemas.openxmlformats.org/officeDocument/2006/relationships/hyperlink" Target="https://www.ssa.gov/benefits/retirement/planner/agereduction.html#min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www.ssa.gov/benefits/retirement/planner/1958.html" TargetMode="External"/><Relationship Id="rId11" Type="http://schemas.openxmlformats.org/officeDocument/2006/relationships/image" Target="../media/image33.png"/><Relationship Id="rId5" Type="http://schemas.openxmlformats.org/officeDocument/2006/relationships/hyperlink" Target="https://www.ssa.gov/benefits/retirement/planner/1957.html" TargetMode="External"/><Relationship Id="rId10" Type="http://schemas.openxmlformats.org/officeDocument/2006/relationships/customXml" Target="../ink/ink1.xml"/><Relationship Id="rId4" Type="http://schemas.openxmlformats.org/officeDocument/2006/relationships/hyperlink" Target="https://www.ssa.gov/benefits/retirement/planner/1956.html" TargetMode="External"/><Relationship Id="rId9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3BBCA-3939-4A51-A7E9-11E6F1FA0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Assignment</a:t>
            </a:r>
            <a:br>
              <a:rPr lang="en-US" altLang="en-US" dirty="0"/>
            </a:br>
            <a:br>
              <a:rPr lang="en-US" altLang="en-US" dirty="0"/>
            </a:br>
            <a:endParaRPr lang="en-US" dirty="0"/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B754D7FD-257E-4192-8833-AE5F208B236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n-US" sz="2400" dirty="0"/>
              <a:t>On the bottom of page 3 of the Activity Packet </a:t>
            </a:r>
          </a:p>
          <a:p>
            <a:pPr marL="457200" indent="-457200">
              <a:buAutoNum type="arabicPeriod"/>
            </a:pPr>
            <a:r>
              <a:rPr lang="en-US" altLang="en-US" sz="2400" dirty="0"/>
              <a:t>Fill out the payroll tax notes from The Payroll Tax Link on our class webpage. </a:t>
            </a:r>
          </a:p>
          <a:p>
            <a:pPr marL="457200" indent="-457200">
              <a:buAutoNum type="arabicPeriod"/>
            </a:pPr>
            <a:r>
              <a:rPr lang="en-US" altLang="en-US" sz="2400" dirty="0"/>
              <a:t>Upon completion, your instructor will sign the packet.</a:t>
            </a:r>
          </a:p>
          <a:p>
            <a:pPr marL="457200" indent="-457200">
              <a:buAutoNum type="arabicPeriod"/>
            </a:pPr>
            <a:r>
              <a:rPr lang="en-US" altLang="en-US" sz="2400" dirty="0"/>
              <a:t>Go to google classroom and answer the questions Labeled "Tax Tutorial"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>
            <a:extLst>
              <a:ext uri="{FF2B5EF4-FFF2-40B4-BE49-F238E27FC236}">
                <a16:creationId xmlns:a16="http://schemas.microsoft.com/office/drawing/2014/main" id="{C5E76BD0-2E3F-42EF-852B-2363C4021B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Work Together</a:t>
            </a:r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id="{50197010-DB70-4E41-8DC7-D321C3F3C94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Complete an I-9 Form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>
            <a:extLst>
              <a:ext uri="{FF2B5EF4-FFF2-40B4-BE49-F238E27FC236}">
                <a16:creationId xmlns:a16="http://schemas.microsoft.com/office/drawing/2014/main" id="{94B50D64-4638-4E9E-84DD-4D8A1D4C69F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457200"/>
            <a:ext cx="8077200" cy="914400"/>
          </a:xfrm>
        </p:spPr>
        <p:txBody>
          <a:bodyPr/>
          <a:lstStyle/>
          <a:p>
            <a:r>
              <a:rPr lang="en-US" altLang="en-US" sz="3200"/>
              <a:t>Form W-2: Wage and Tax Statement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5B112548-19EF-47B5-A0AC-423A7D1A21D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714022" y="1219200"/>
            <a:ext cx="8458200" cy="5181600"/>
          </a:xfrm>
        </p:spPr>
        <p:txBody>
          <a:bodyPr/>
          <a:lstStyle/>
          <a:p>
            <a:pPr>
              <a:lnSpc>
                <a:spcPct val="100000"/>
              </a:lnSpc>
              <a:buClr>
                <a:schemeClr val="accent3"/>
              </a:buClr>
              <a:defRPr/>
            </a:pPr>
            <a:r>
              <a:rPr lang="en-US" sz="2800" dirty="0">
                <a:ea typeface="ＭＳ Ｐゴシック" pitchFamily="-112" charset="-128"/>
              </a:rPr>
              <a:t>Completed by employer – not employee</a:t>
            </a:r>
          </a:p>
          <a:p>
            <a:pPr>
              <a:lnSpc>
                <a:spcPct val="100000"/>
              </a:lnSpc>
              <a:buClr>
                <a:schemeClr val="accent3"/>
              </a:buClr>
              <a:defRPr/>
            </a:pPr>
            <a:r>
              <a:rPr lang="en-US" sz="2800" dirty="0">
                <a:ea typeface="ＭＳ Ｐゴシック" pitchFamily="-112" charset="-128"/>
              </a:rPr>
              <a:t>One from each job you held this past year</a:t>
            </a:r>
          </a:p>
          <a:p>
            <a:pPr>
              <a:lnSpc>
                <a:spcPct val="100000"/>
              </a:lnSpc>
              <a:buClr>
                <a:schemeClr val="accent3"/>
              </a:buClr>
              <a:defRPr/>
            </a:pPr>
            <a:r>
              <a:rPr lang="en-US" sz="2800" dirty="0">
                <a:ea typeface="ＭＳ Ｐゴシック" pitchFamily="-112" charset="-128"/>
              </a:rPr>
              <a:t>Used to File Your taxes by April 15</a:t>
            </a:r>
          </a:p>
          <a:p>
            <a:pPr>
              <a:lnSpc>
                <a:spcPct val="100000"/>
              </a:lnSpc>
              <a:buClr>
                <a:schemeClr val="accent3"/>
              </a:buClr>
              <a:defRPr/>
            </a:pPr>
            <a:r>
              <a:rPr lang="en-US" sz="2800" dirty="0">
                <a:ea typeface="ＭＳ Ｐゴシック" pitchFamily="-112" charset="-128"/>
              </a:rPr>
              <a:t>Maintain this on file with your taxes.  Don’t throw it!!!</a:t>
            </a:r>
          </a:p>
          <a:p>
            <a:pPr>
              <a:lnSpc>
                <a:spcPct val="100000"/>
              </a:lnSpc>
              <a:buClr>
                <a:schemeClr val="accent3"/>
              </a:buClr>
              <a:defRPr/>
            </a:pPr>
            <a:r>
              <a:rPr lang="en-US" sz="2800" dirty="0">
                <a:ea typeface="ＭＳ Ｐゴシック" pitchFamily="-112" charset="-128"/>
              </a:rPr>
              <a:t>Required by Law to be mailed by January 31</a:t>
            </a:r>
          </a:p>
          <a:p>
            <a:pPr lvl="1">
              <a:defRPr/>
            </a:pPr>
            <a:r>
              <a:rPr lang="en-US" sz="2400" dirty="0">
                <a:ea typeface="ＭＳ Ｐゴシック" pitchFamily="-112" charset="-128"/>
              </a:rPr>
              <a:t>If you don’t receive one by 31 Jan, call to request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bldLvl="3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6">
            <a:extLst>
              <a:ext uri="{FF2B5EF4-FFF2-40B4-BE49-F238E27FC236}">
                <a16:creationId xmlns:a16="http://schemas.microsoft.com/office/drawing/2014/main" id="{C107A8FD-F2ED-4EC1-8988-B2F7A6DA92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67" t="38000" r="32501" b="15334"/>
          <a:stretch>
            <a:fillRect/>
          </a:stretch>
        </p:blipFill>
        <p:spPr bwMode="auto">
          <a:xfrm>
            <a:off x="1066800" y="2209800"/>
            <a:ext cx="6810375" cy="458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31621B61-88F7-4F6F-A831-28A1CED07E35}"/>
              </a:ext>
            </a:extLst>
          </p:cNvPr>
          <p:cNvSpPr/>
          <p:nvPr/>
        </p:nvSpPr>
        <p:spPr>
          <a:xfrm>
            <a:off x="4572000" y="2921000"/>
            <a:ext cx="18034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7C4FB01-3438-4EFC-B04B-C488BECC2A79}"/>
              </a:ext>
            </a:extLst>
          </p:cNvPr>
          <p:cNvSpPr/>
          <p:nvPr/>
        </p:nvSpPr>
        <p:spPr>
          <a:xfrm>
            <a:off x="6045200" y="2895600"/>
            <a:ext cx="1828800" cy="1295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A8506AA-E425-4522-92E5-6CD42EA090B7}"/>
              </a:ext>
            </a:extLst>
          </p:cNvPr>
          <p:cNvSpPr/>
          <p:nvPr/>
        </p:nvSpPr>
        <p:spPr>
          <a:xfrm>
            <a:off x="3962400" y="5410200"/>
            <a:ext cx="12192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6E6911BB-31B4-4916-879F-77CEB857ED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20688" y="1130300"/>
            <a:ext cx="8077200" cy="1295400"/>
          </a:xfrm>
        </p:spPr>
        <p:txBody>
          <a:bodyPr/>
          <a:lstStyle/>
          <a:p>
            <a:pPr lvl="1"/>
            <a:r>
              <a:rPr lang="en-US" altLang="en-US" sz="2400" dirty="0"/>
              <a:t>Box 1:  Gross income for the previous year</a:t>
            </a:r>
          </a:p>
          <a:p>
            <a:pPr lvl="1"/>
            <a:r>
              <a:rPr lang="en-US" altLang="en-US" sz="2400" dirty="0"/>
              <a:t>Box 2, 4 &amp;6:  All taxes paid from your check</a:t>
            </a:r>
          </a:p>
          <a:p>
            <a:pPr lvl="1"/>
            <a:r>
              <a:rPr lang="en-US" altLang="en-US" sz="2000" dirty="0"/>
              <a:t>Box 17 State Taxes - ND State Income Tax – </a:t>
            </a:r>
            <a:r>
              <a:rPr lang="en-US" altLang="en-US" sz="2000" b="1" dirty="0"/>
              <a:t>between 1.10%  - 2.90%</a:t>
            </a:r>
            <a:endParaRPr lang="en-US" altLang="en-US" sz="1800" dirty="0"/>
          </a:p>
          <a:p>
            <a:pPr lvl="1"/>
            <a:endParaRPr lang="en-US" altLang="en-US" sz="2000" dirty="0"/>
          </a:p>
          <a:p>
            <a:endParaRPr lang="en-US" alt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532B3FD2-53AF-402F-A0F7-2336DD3CC1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30200"/>
            <a:ext cx="8077200" cy="914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+mj-lt"/>
                <a:ea typeface="ＭＳ Ｐゴシック" pitchFamily="-112" charset="-128"/>
                <a:cs typeface="ＭＳ Ｐゴシック" pitchFamily="-11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Copperplate Gothic Light" pitchFamily="34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Copperplate Gothic Light" pitchFamily="34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Copperplate Gothic Light" pitchFamily="34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Copperplate Gothic Light" pitchFamily="34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Copperplate Gothic Light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Copperplate Gothic Light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Copperplate Gothic Light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284C6A"/>
                </a:solidFill>
                <a:latin typeface="Copperplate Gothic Light" pitchFamily="34" charset="0"/>
              </a:defRPr>
            </a:lvl9pPr>
          </a:lstStyle>
          <a:p>
            <a:pPr>
              <a:defRPr/>
            </a:pPr>
            <a:r>
              <a:rPr lang="en-US" altLang="en-US" sz="3200" kern="0" dirty="0">
                <a:ea typeface="ＭＳ Ｐゴシック" panose="020B0600070205080204" pitchFamily="34" charset="-128"/>
              </a:rPr>
              <a:t>Form W-2: Wage and Tax Statement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 animBg="1"/>
      <p:bldP spid="17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Title 1">
            <a:extLst>
              <a:ext uri="{FF2B5EF4-FFF2-40B4-BE49-F238E27FC236}">
                <a16:creationId xmlns:a16="http://schemas.microsoft.com/office/drawing/2014/main" id="{38230DB6-4A36-4B0D-B97E-9DFA6569A7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077200" cy="914400"/>
          </a:xfrm>
        </p:spPr>
        <p:txBody>
          <a:bodyPr/>
          <a:lstStyle/>
          <a:p>
            <a:r>
              <a:rPr lang="en-US" altLang="en-US" sz="3200"/>
              <a:t>Form W-2: Wage and Tax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60F8D-F4F5-41DC-A31B-D356031E3D9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808831"/>
            <a:ext cx="8610600" cy="1143000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en-US" altLang="en-US" sz="2800" dirty="0"/>
              <a:t>SS wages higher as some items are non-taxable</a:t>
            </a:r>
          </a:p>
          <a:p>
            <a:pPr>
              <a:spcBef>
                <a:spcPct val="0"/>
              </a:spcBef>
            </a:pPr>
            <a:r>
              <a:rPr lang="en-US" altLang="en-US" sz="2800" dirty="0">
                <a:hlinkClick r:id="rId3"/>
              </a:rPr>
              <a:t>Boxes 12 a, b, c, d are benefits paid</a:t>
            </a:r>
            <a:r>
              <a:rPr lang="en-US" altLang="en-US" sz="2800" dirty="0"/>
              <a:t> for 401K</a:t>
            </a:r>
          </a:p>
        </p:txBody>
      </p:sp>
      <p:pic>
        <p:nvPicPr>
          <p:cNvPr id="46084" name="Picture 7" descr="Understanding Your Tax Forms: The W-2">
            <a:extLst>
              <a:ext uri="{FF2B5EF4-FFF2-40B4-BE49-F238E27FC236}">
                <a16:creationId xmlns:a16="http://schemas.microsoft.com/office/drawing/2014/main" id="{06CC46E3-CCAE-4A23-9A1A-2EFAE12D03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457"/>
          <a:stretch>
            <a:fillRect/>
          </a:stretch>
        </p:blipFill>
        <p:spPr bwMode="auto">
          <a:xfrm>
            <a:off x="533400" y="2684463"/>
            <a:ext cx="8077200" cy="417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20FB6123-4E0F-4855-ACAE-2411D4EC1F9E}"/>
              </a:ext>
            </a:extLst>
          </p:cNvPr>
          <p:cNvSpPr/>
          <p:nvPr/>
        </p:nvSpPr>
        <p:spPr>
          <a:xfrm>
            <a:off x="6764338" y="4772025"/>
            <a:ext cx="1803400" cy="16383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4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Title 1">
            <a:extLst>
              <a:ext uri="{FF2B5EF4-FFF2-40B4-BE49-F238E27FC236}">
                <a16:creationId xmlns:a16="http://schemas.microsoft.com/office/drawing/2014/main" id="{FEE7F80E-22DE-4A4F-BB76-9414003055D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62000" y="609600"/>
            <a:ext cx="8077200" cy="914400"/>
          </a:xfrm>
        </p:spPr>
        <p:txBody>
          <a:bodyPr/>
          <a:lstStyle/>
          <a:p>
            <a:r>
              <a:rPr lang="en-US" altLang="en-US" dirty="0"/>
              <a:t>Payroll Withholding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978C4-6AB3-499E-9293-742738A99B4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762000" y="1295400"/>
            <a:ext cx="8077200" cy="4495800"/>
          </a:xfrm>
        </p:spPr>
        <p:txBody>
          <a:bodyPr>
            <a:normAutofit fontScale="92500" lnSpcReduction="20000"/>
          </a:bodyPr>
          <a:lstStyle/>
          <a:p>
            <a:pPr>
              <a:buClr>
                <a:schemeClr val="accent3"/>
              </a:buClr>
              <a:defRPr/>
            </a:pPr>
            <a:r>
              <a:rPr lang="en-US" sz="2400" dirty="0">
                <a:solidFill>
                  <a:schemeClr val="accent2"/>
                </a:solidFill>
                <a:ea typeface="ＭＳ Ｐゴシック" pitchFamily="-112" charset="-128"/>
              </a:rPr>
              <a:t>Payroll Taxes:  </a:t>
            </a:r>
            <a:r>
              <a:rPr lang="en-US" sz="2000" b="0" i="0" dirty="0">
                <a:solidFill>
                  <a:schemeClr val="accent2"/>
                </a:solidFill>
                <a:effectLst/>
                <a:latin typeface="Roboto"/>
              </a:rPr>
              <a:t> </a:t>
            </a:r>
            <a:r>
              <a:rPr lang="en-US" sz="2000" b="0" i="0" dirty="0">
                <a:solidFill>
                  <a:srgbClr val="4D5156"/>
                </a:solidFill>
                <a:effectLst/>
                <a:latin typeface="Roboto"/>
              </a:rPr>
              <a:t>a percentage withheld from an employee's pay by an employer who pays it to the government on the employee's behalf: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sz="2000" dirty="0">
                <a:ea typeface="ＭＳ Ｐゴシック" pitchFamily="-112" charset="-128"/>
              </a:rPr>
              <a:t>Federal Income, social security and Medicare taxes are payroll taxes</a:t>
            </a:r>
          </a:p>
          <a:p>
            <a:pPr>
              <a:buClr>
                <a:schemeClr val="accent3"/>
              </a:buClr>
              <a:defRPr/>
            </a:pPr>
            <a:r>
              <a:rPr lang="en-US" sz="2400" dirty="0">
                <a:solidFill>
                  <a:schemeClr val="accent2"/>
                </a:solidFill>
                <a:ea typeface="ＭＳ Ｐゴシック" pitchFamily="-112" charset="-128"/>
              </a:rPr>
              <a:t>FICA Tax:  </a:t>
            </a:r>
            <a:r>
              <a:rPr lang="en-US" sz="2400" dirty="0">
                <a:ea typeface="ＭＳ Ｐゴシック" pitchFamily="-112" charset="-128"/>
              </a:rPr>
              <a:t>are the payroll taxes paid to Social Security and Medicare for retirement savings and insurance program </a:t>
            </a:r>
          </a:p>
          <a:p>
            <a:pPr>
              <a:buClr>
                <a:schemeClr val="accent3"/>
              </a:buClr>
              <a:defRPr/>
            </a:pPr>
            <a:r>
              <a:rPr lang="en-US" sz="2400" dirty="0">
                <a:ea typeface="ＭＳ Ｐゴシック" pitchFamily="-112" charset="-128"/>
              </a:rPr>
              <a:t>The following is withheld and paid for Social Security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sz="2000" dirty="0">
                <a:ea typeface="ＭＳ Ｐゴシック" pitchFamily="-112" charset="-128"/>
              </a:rPr>
              <a:t>6.2% of your gross earnings to Social Security 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sz="2000" dirty="0">
                <a:ea typeface="ＭＳ Ｐゴシック" pitchFamily="-112" charset="-128"/>
              </a:rPr>
              <a:t>1.45% of your gross earnings to Medicare Taxes</a:t>
            </a:r>
          </a:p>
          <a:p>
            <a:pPr>
              <a:buClr>
                <a:schemeClr val="accent3"/>
              </a:buClr>
              <a:defRPr/>
            </a:pPr>
            <a:r>
              <a:rPr lang="en-US" sz="2800" dirty="0">
                <a:ea typeface="ＭＳ Ｐゴシック" pitchFamily="-112" charset="-128"/>
              </a:rPr>
              <a:t>Employers must match this 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sz="2000" dirty="0">
                <a:ea typeface="ＭＳ Ｐゴシック" pitchFamily="-112" charset="-128"/>
              </a:rPr>
              <a:t>Match 6.2% of your gross earnings to Social Security 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sz="2000" dirty="0">
                <a:ea typeface="ＭＳ Ｐゴシック" pitchFamily="-112" charset="-128"/>
              </a:rPr>
              <a:t>Match 1.45% Medicare Taxes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7" name="Rectangle 1036">
            <a:extLst>
              <a:ext uri="{FF2B5EF4-FFF2-40B4-BE49-F238E27FC236}">
                <a16:creationId xmlns:a16="http://schemas.microsoft.com/office/drawing/2014/main" id="{1669046F-5838-4C7A-BBE8-A77F40FD9C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9" name="Rectangle 1038">
            <a:extLst>
              <a:ext uri="{FF2B5EF4-FFF2-40B4-BE49-F238E27FC236}">
                <a16:creationId xmlns:a16="http://schemas.microsoft.com/office/drawing/2014/main" id="{2D5E6CDB-92ED-43A1-9491-C46E2C8E99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pSp>
        <p:nvGrpSpPr>
          <p:cNvPr id="1041" name="Group 1040">
            <a:extLst>
              <a:ext uri="{FF2B5EF4-FFF2-40B4-BE49-F238E27FC236}">
                <a16:creationId xmlns:a16="http://schemas.microsoft.com/office/drawing/2014/main" id="{EBB966BC-DC49-4138-8DEF-B1CD130339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74177" y="482171"/>
            <a:ext cx="4578249" cy="5149101"/>
            <a:chOff x="632237" y="482171"/>
            <a:chExt cx="6104331" cy="5149101"/>
          </a:xfrm>
        </p:grpSpPr>
        <p:sp>
          <p:nvSpPr>
            <p:cNvPr id="1042" name="Rectangle 1041">
              <a:extLst>
                <a:ext uri="{FF2B5EF4-FFF2-40B4-BE49-F238E27FC236}">
                  <a16:creationId xmlns:a16="http://schemas.microsoft.com/office/drawing/2014/main" id="{EDD0BD06-EC5B-4F0E-A221-562BC2BA69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237" y="482171"/>
              <a:ext cx="6104331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3" name="Rectangle 1042">
              <a:extLst>
                <a:ext uri="{FF2B5EF4-FFF2-40B4-BE49-F238E27FC236}">
                  <a16:creationId xmlns:a16="http://schemas.microsoft.com/office/drawing/2014/main" id="{634200B3-EC47-4A5B-A640-7118BF6AD2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5296" y="812507"/>
              <a:ext cx="5471355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45" name="Rectangle 1044">
            <a:extLst>
              <a:ext uri="{FF2B5EF4-FFF2-40B4-BE49-F238E27FC236}">
                <a16:creationId xmlns:a16="http://schemas.microsoft.com/office/drawing/2014/main" id="{23B9DAF8-7DB4-40CB-85F8-7E02F95C6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0281" y="984450"/>
            <a:ext cx="3859185" cy="4135339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47" name="Straight Connector 1046">
            <a:extLst>
              <a:ext uri="{FF2B5EF4-FFF2-40B4-BE49-F238E27FC236}">
                <a16:creationId xmlns:a16="http://schemas.microsoft.com/office/drawing/2014/main" id="{606AED2C-61BA-485C-9DD4-B23B6280F9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13521" y="1847088"/>
            <a:ext cx="2640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49FCB5BB-EC4B-C95E-50CA-3516CB38E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3522" y="804520"/>
            <a:ext cx="2640275" cy="1049235"/>
          </a:xfrm>
        </p:spPr>
        <p:txBody>
          <a:bodyPr>
            <a:normAutofit/>
          </a:bodyPr>
          <a:lstStyle/>
          <a:p>
            <a:r>
              <a:rPr lang="en-US" sz="2200"/>
              <a:t>Five Types of Taxes Withheld</a:t>
            </a:r>
          </a:p>
        </p:txBody>
      </p:sp>
      <p:pic>
        <p:nvPicPr>
          <p:cNvPr id="1032" name="Picture 8" descr="Withholding Tax Explained: Types and ...">
            <a:extLst>
              <a:ext uri="{FF2B5EF4-FFF2-40B4-BE49-F238E27FC236}">
                <a16:creationId xmlns:a16="http://schemas.microsoft.com/office/drawing/2014/main" id="{DB95F558-27F8-FA25-8DE5-F89415CAC5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53417" y="1845337"/>
            <a:ext cx="3618861" cy="2408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EB330-0B8B-E690-DB80-B5862CDCD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3521" y="2015732"/>
            <a:ext cx="2640276" cy="3450613"/>
          </a:xfrm>
        </p:spPr>
        <p:txBody>
          <a:bodyPr>
            <a:normAutofit/>
          </a:bodyPr>
          <a:lstStyle/>
          <a:p>
            <a:r>
              <a:rPr lang="en-US" dirty="0"/>
              <a:t>Federal Income Tax</a:t>
            </a:r>
          </a:p>
          <a:p>
            <a:r>
              <a:rPr lang="en-US" dirty="0"/>
              <a:t>Social Security Tax</a:t>
            </a:r>
          </a:p>
          <a:p>
            <a:r>
              <a:rPr lang="en-US" dirty="0"/>
              <a:t>Medicare Tax</a:t>
            </a:r>
          </a:p>
          <a:p>
            <a:r>
              <a:rPr lang="en-US" dirty="0"/>
              <a:t>State Income Tax</a:t>
            </a:r>
          </a:p>
          <a:p>
            <a:r>
              <a:rPr lang="en-US" dirty="0"/>
              <a:t>Local Income Tax</a:t>
            </a:r>
          </a:p>
        </p:txBody>
      </p:sp>
      <p:pic>
        <p:nvPicPr>
          <p:cNvPr id="1049" name="Picture 1048">
            <a:extLst>
              <a:ext uri="{FF2B5EF4-FFF2-40B4-BE49-F238E27FC236}">
                <a16:creationId xmlns:a16="http://schemas.microsoft.com/office/drawing/2014/main" id="{7EFCF05C-6070-460B-8E60-12BE3EFD19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1051" name="Straight Connector 1050">
            <a:extLst>
              <a:ext uri="{FF2B5EF4-FFF2-40B4-BE49-F238E27FC236}">
                <a16:creationId xmlns:a16="http://schemas.microsoft.com/office/drawing/2014/main" id="{CFD731F1-726F-453E-9516-3058095DE9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3345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424DC81-BAB7-4144-BE9C-74B81C8B25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2655311"/>
              </p:ext>
            </p:extLst>
          </p:nvPr>
        </p:nvGraphicFramePr>
        <p:xfrm>
          <a:off x="457200" y="1219200"/>
          <a:ext cx="8000999" cy="480059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999822">
                  <a:extLst>
                    <a:ext uri="{9D8B030D-6E8A-4147-A177-3AD203B41FA5}">
                      <a16:colId xmlns:a16="http://schemas.microsoft.com/office/drawing/2014/main" val="564544511"/>
                    </a:ext>
                  </a:extLst>
                </a:gridCol>
                <a:gridCol w="1307543">
                  <a:extLst>
                    <a:ext uri="{9D8B030D-6E8A-4147-A177-3AD203B41FA5}">
                      <a16:colId xmlns:a16="http://schemas.microsoft.com/office/drawing/2014/main" val="2867394054"/>
                    </a:ext>
                  </a:extLst>
                </a:gridCol>
                <a:gridCol w="1078209">
                  <a:extLst>
                    <a:ext uri="{9D8B030D-6E8A-4147-A177-3AD203B41FA5}">
                      <a16:colId xmlns:a16="http://schemas.microsoft.com/office/drawing/2014/main" val="3561013333"/>
                    </a:ext>
                  </a:extLst>
                </a:gridCol>
                <a:gridCol w="3615425">
                  <a:extLst>
                    <a:ext uri="{9D8B030D-6E8A-4147-A177-3AD203B41FA5}">
                      <a16:colId xmlns:a16="http://schemas.microsoft.com/office/drawing/2014/main" val="925071509"/>
                    </a:ext>
                  </a:extLst>
                </a:gridCol>
              </a:tblGrid>
              <a:tr h="67619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% paid by Employee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% paid by  Employer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Benefits Provided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14965359"/>
                  </a:ext>
                </a:extLst>
              </a:tr>
              <a:tr h="17157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Social Security: 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2799916"/>
                  </a:ext>
                </a:extLst>
              </a:tr>
              <a:tr h="24087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Medicare: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1500504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BBD86F2-48DA-4793-9A2A-22126FCCC350}"/>
              </a:ext>
            </a:extLst>
          </p:cNvPr>
          <p:cNvSpPr txBox="1">
            <a:spLocks noChangeArrowheads="1"/>
          </p:cNvSpPr>
          <p:nvPr/>
        </p:nvSpPr>
        <p:spPr>
          <a:xfrm>
            <a:off x="381000" y="292100"/>
            <a:ext cx="8077200" cy="914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altLang="en-US" dirty="0"/>
              <a:t>Check your Work</a:t>
            </a:r>
          </a:p>
        </p:txBody>
      </p:sp>
    </p:spTree>
    <p:extLst>
      <p:ext uri="{BB962C8B-B14F-4D97-AF65-F5344CB8AC3E}">
        <p14:creationId xmlns:p14="http://schemas.microsoft.com/office/powerpoint/2010/main" val="1364263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Title 1">
            <a:extLst>
              <a:ext uri="{FF2B5EF4-FFF2-40B4-BE49-F238E27FC236}">
                <a16:creationId xmlns:a16="http://schemas.microsoft.com/office/drawing/2014/main" id="{FEE7F80E-22DE-4A4F-BB76-9414003055D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62000" y="609600"/>
            <a:ext cx="8077200" cy="914400"/>
          </a:xfrm>
        </p:spPr>
        <p:txBody>
          <a:bodyPr/>
          <a:lstStyle/>
          <a:p>
            <a:r>
              <a:rPr lang="en-US" altLang="en-US" dirty="0"/>
              <a:t>Payroll Taxes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978C4-6AB3-499E-9293-742738A99B4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09600" y="1295400"/>
            <a:ext cx="8077200" cy="4495800"/>
          </a:xfrm>
        </p:spPr>
        <p:txBody>
          <a:bodyPr>
            <a:normAutofit/>
          </a:bodyPr>
          <a:lstStyle/>
          <a:p>
            <a:pPr>
              <a:buClr>
                <a:schemeClr val="accent3"/>
              </a:buClr>
              <a:defRPr/>
            </a:pPr>
            <a:r>
              <a:rPr lang="en-US" sz="2400" dirty="0">
                <a:ea typeface="ＭＳ Ｐゴシック" pitchFamily="-112" charset="-128"/>
              </a:rPr>
              <a:t>Are withheld from every paycheck</a:t>
            </a:r>
          </a:p>
          <a:p>
            <a:pPr>
              <a:buClr>
                <a:schemeClr val="accent3"/>
              </a:buClr>
              <a:defRPr/>
            </a:pPr>
            <a:r>
              <a:rPr lang="en-US" sz="2400" dirty="0">
                <a:ea typeface="ＭＳ Ｐゴシック" pitchFamily="-112" charset="-128"/>
              </a:rPr>
              <a:t>Unlike Federal income tax, social security and Medicare is always taxable on every pay check – the standard deduction does not apply</a:t>
            </a:r>
          </a:p>
          <a:p>
            <a:pPr>
              <a:buClr>
                <a:schemeClr val="accent3"/>
              </a:buClr>
              <a:defRPr/>
            </a:pPr>
            <a:r>
              <a:rPr lang="en-US" sz="2400" dirty="0">
                <a:ea typeface="ＭＳ Ｐゴシック" pitchFamily="-112" charset="-128"/>
              </a:rPr>
              <a:t>The money paid toward social security and Medicare are fees that will be returned to you during your retirement years (62 and older) 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sz="2400" dirty="0">
                <a:ea typeface="ＭＳ Ｐゴシック" pitchFamily="-112" charset="-128"/>
              </a:rPr>
              <a:t>A monthly social security check (this will be your income)</a:t>
            </a:r>
          </a:p>
          <a:p>
            <a:pPr lvl="1">
              <a:buClr>
                <a:schemeClr val="accent3"/>
              </a:buClr>
              <a:defRPr/>
            </a:pPr>
            <a:r>
              <a:rPr lang="en-US" sz="2400" dirty="0">
                <a:ea typeface="ＭＳ Ｐゴシック" pitchFamily="-112" charset="-128"/>
              </a:rPr>
              <a:t> Medicare benefits (this is your medical insurance)</a:t>
            </a:r>
          </a:p>
          <a:p>
            <a:pPr>
              <a:buClr>
                <a:schemeClr val="accent3"/>
              </a:buClr>
              <a:defRPr/>
            </a:pPr>
            <a:endParaRPr lang="en-US" sz="2000" dirty="0">
              <a:ea typeface="ＭＳ Ｐゴシック" pitchFamily="-112" charset="-128"/>
            </a:endParaRPr>
          </a:p>
        </p:txBody>
      </p:sp>
      <p:sp>
        <p:nvSpPr>
          <p:cNvPr id="13" name="SMARTInkShape-109">
            <a:extLst>
              <a:ext uri="{FF2B5EF4-FFF2-40B4-BE49-F238E27FC236}">
                <a16:creationId xmlns:a16="http://schemas.microsoft.com/office/drawing/2014/main" id="{FD23AA0B-058A-4488-86F1-F2A71C24114C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8229600" y="4046220"/>
            <a:ext cx="7621" cy="1"/>
          </a:xfrm>
          <a:custGeom>
            <a:avLst/>
            <a:gdLst/>
            <a:ahLst/>
            <a:cxnLst/>
            <a:rect l="0" t="0" r="0" b="0"/>
            <a:pathLst>
              <a:path w="7621" h="1">
                <a:moveTo>
                  <a:pt x="7620" y="0"/>
                </a:moveTo>
                <a:lnTo>
                  <a:pt x="7620" y="0"/>
                </a:lnTo>
                <a:lnTo>
                  <a:pt x="0" y="0"/>
                </a:lnTo>
              </a:path>
            </a:pathLst>
          </a:cu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502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6987B3D-B745-4583-8788-D278DF1DE2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000" t="31334" r="23333" b="50000"/>
          <a:stretch/>
        </p:blipFill>
        <p:spPr>
          <a:xfrm>
            <a:off x="-6531" y="976630"/>
            <a:ext cx="9111343" cy="20574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31C97A8-9C3F-41A4-834B-634B2C724B4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2500" t="40667" r="21667" b="31333"/>
          <a:stretch/>
        </p:blipFill>
        <p:spPr>
          <a:xfrm>
            <a:off x="-76200" y="3718560"/>
            <a:ext cx="9238343" cy="28956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82E6CBF9-7231-4DF9-AF6F-6D1B3AA345A0}"/>
              </a:ext>
            </a:extLst>
          </p:cNvPr>
          <p:cNvSpPr txBox="1">
            <a:spLocks noChangeArrowheads="1"/>
          </p:cNvSpPr>
          <p:nvPr/>
        </p:nvSpPr>
        <p:spPr>
          <a:xfrm>
            <a:off x="381000" y="292100"/>
            <a:ext cx="8077200" cy="914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altLang="en-US" dirty="0"/>
              <a:t>Check your Work</a:t>
            </a:r>
          </a:p>
        </p:txBody>
      </p:sp>
    </p:spTree>
    <p:extLst>
      <p:ext uri="{BB962C8B-B14F-4D97-AF65-F5344CB8AC3E}">
        <p14:creationId xmlns:p14="http://schemas.microsoft.com/office/powerpoint/2010/main" val="3330283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>
            <a:extLst>
              <a:ext uri="{FF2B5EF4-FFF2-40B4-BE49-F238E27FC236}">
                <a16:creationId xmlns:a16="http://schemas.microsoft.com/office/drawing/2014/main" id="{89E64EA2-4E9D-4A79-82F9-60BD64D009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34963"/>
            <a:ext cx="8077200" cy="914400"/>
          </a:xfrm>
        </p:spPr>
        <p:txBody>
          <a:bodyPr/>
          <a:lstStyle/>
          <a:p>
            <a:r>
              <a:rPr lang="en-US" altLang="en-US"/>
              <a:t>Retirement Benefits</a:t>
            </a:r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37582400-4FE8-42BB-A788-5EEF376C47E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06400" y="1268413"/>
            <a:ext cx="8077200" cy="3124200"/>
          </a:xfrm>
        </p:spPr>
        <p:txBody>
          <a:bodyPr/>
          <a:lstStyle/>
          <a:p>
            <a:r>
              <a:rPr lang="en-US" altLang="en-US" sz="2800" dirty="0"/>
              <a:t>Medicare begins at age 65</a:t>
            </a:r>
          </a:p>
          <a:p>
            <a:r>
              <a:rPr lang="en-US" altLang="en-US" sz="2800" dirty="0"/>
              <a:t>Social Security Benefits Age 62-70 or older: </a:t>
            </a:r>
          </a:p>
          <a:p>
            <a:pPr lvl="1"/>
            <a:r>
              <a:rPr lang="en-US" altLang="en-US" sz="1600" dirty="0">
                <a:solidFill>
                  <a:srgbClr val="284C6A"/>
                </a:solidFill>
              </a:rPr>
              <a:t>Can begin at age 62, but reduce your payments by 30%</a:t>
            </a:r>
          </a:p>
          <a:p>
            <a:pPr lvl="1"/>
            <a:r>
              <a:rPr lang="en-US" altLang="en-US" sz="1600" dirty="0">
                <a:solidFill>
                  <a:srgbClr val="284C6A"/>
                </a:solidFill>
              </a:rPr>
              <a:t>Full benefit for retirement is 67 years of age.</a:t>
            </a:r>
            <a:endParaRPr lang="en-US" altLang="en-US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76582CB0-D8EF-4F1A-9541-2E684DF272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546358"/>
              </p:ext>
            </p:extLst>
          </p:nvPr>
        </p:nvGraphicFramePr>
        <p:xfrm>
          <a:off x="646113" y="3227388"/>
          <a:ext cx="4064000" cy="33055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722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05" marB="45705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05" marB="45705"/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effectLst/>
                      </a:endParaRPr>
                    </a:p>
                  </a:txBody>
                  <a:tcPr marL="62442" marR="62442" marT="31211" marB="31211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At Age 62 </a:t>
                      </a:r>
                      <a:r>
                        <a:rPr lang="en-US" sz="1200" u="none" strike="noStrike" baseline="30000" dirty="0">
                          <a:solidFill>
                            <a:srgbClr val="FFFFFF"/>
                          </a:solidFill>
                          <a:effectLst/>
                          <a:hlinkClick r:id="rId2"/>
                        </a:rPr>
                        <a:t>3.</a:t>
                      </a:r>
                      <a:endParaRPr lang="en-US" sz="1200" dirty="0">
                        <a:effectLst/>
                      </a:endParaRPr>
                    </a:p>
                  </a:txBody>
                  <a:tcPr marL="62442" marR="62442" marT="31211" marB="312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3913">
                <a:tc>
                  <a:txBody>
                    <a:bodyPr/>
                    <a:lstStyle/>
                    <a:p>
                      <a:r>
                        <a:rPr lang="en-US" sz="1800" dirty="0"/>
                        <a:t>Year of Birth</a:t>
                      </a:r>
                    </a:p>
                  </a:txBody>
                  <a:tcPr marT="45705" marB="45705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5" marB="4570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A $1000 retirement benefit would be reduced to</a:t>
                      </a:r>
                    </a:p>
                  </a:txBody>
                  <a:tcPr marL="62442" marR="62442" marT="31211" marB="3121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The retirement benefit is reduced by </a:t>
                      </a:r>
                      <a:r>
                        <a:rPr lang="en-US" sz="1200" u="none" strike="noStrike" baseline="30000" dirty="0">
                          <a:solidFill>
                            <a:srgbClr val="FFFFFF"/>
                          </a:solidFill>
                          <a:effectLst/>
                          <a:hlinkClick r:id="rId3"/>
                        </a:rPr>
                        <a:t>4.</a:t>
                      </a:r>
                      <a:endParaRPr lang="en-US" sz="1200" dirty="0">
                        <a:effectLst/>
                      </a:endParaRPr>
                    </a:p>
                  </a:txBody>
                  <a:tcPr marL="62442" marR="62442" marT="31211" marB="312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167">
                <a:tc>
                  <a:txBody>
                    <a:bodyPr/>
                    <a:lstStyle/>
                    <a:p>
                      <a:pPr algn="l"/>
                      <a:r>
                        <a:rPr lang="en-US" sz="1200" u="none" strike="noStrike" dirty="0">
                          <a:solidFill>
                            <a:srgbClr val="1155CC"/>
                          </a:solidFill>
                          <a:effectLst/>
                          <a:hlinkClick r:id="rId4"/>
                        </a:rPr>
                        <a:t>1956</a:t>
                      </a:r>
                      <a:endParaRPr lang="en-US" sz="1200" dirty="0">
                        <a:effectLst/>
                      </a:endParaRPr>
                    </a:p>
                  </a:txBody>
                  <a:tcPr marL="62442" marR="62442" marT="31211" marB="3121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66 and 4 months</a:t>
                      </a:r>
                    </a:p>
                  </a:txBody>
                  <a:tcPr marL="62442" marR="62442" marT="31211" marB="3121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$733</a:t>
                      </a:r>
                    </a:p>
                  </a:txBody>
                  <a:tcPr marL="62442" marR="62442" marT="31211" marB="3121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26.67%</a:t>
                      </a:r>
                    </a:p>
                  </a:txBody>
                  <a:tcPr marL="62442" marR="62442" marT="31211" marB="312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167">
                <a:tc>
                  <a:txBody>
                    <a:bodyPr/>
                    <a:lstStyle/>
                    <a:p>
                      <a:pPr algn="l"/>
                      <a:r>
                        <a:rPr lang="en-US" sz="1200" u="none" strike="noStrike" dirty="0">
                          <a:solidFill>
                            <a:srgbClr val="1155CC"/>
                          </a:solidFill>
                          <a:effectLst/>
                          <a:hlinkClick r:id="rId5"/>
                        </a:rPr>
                        <a:t>1957</a:t>
                      </a:r>
                      <a:endParaRPr lang="en-US" sz="1200" dirty="0">
                        <a:effectLst/>
                      </a:endParaRPr>
                    </a:p>
                  </a:txBody>
                  <a:tcPr marL="62442" marR="62442" marT="31211" marB="3121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66 and 6 months</a:t>
                      </a:r>
                    </a:p>
                  </a:txBody>
                  <a:tcPr marL="62442" marR="62442" marT="31211" marB="3121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$725</a:t>
                      </a:r>
                    </a:p>
                  </a:txBody>
                  <a:tcPr marL="62442" marR="62442" marT="31211" marB="3121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27.50%</a:t>
                      </a:r>
                    </a:p>
                  </a:txBody>
                  <a:tcPr marL="62442" marR="62442" marT="31211" marB="3121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167">
                <a:tc>
                  <a:txBody>
                    <a:bodyPr/>
                    <a:lstStyle/>
                    <a:p>
                      <a:pPr algn="l"/>
                      <a:r>
                        <a:rPr lang="en-US" sz="1200" u="none" strike="noStrike" dirty="0">
                          <a:solidFill>
                            <a:srgbClr val="1155CC"/>
                          </a:solidFill>
                          <a:effectLst/>
                          <a:hlinkClick r:id="rId6"/>
                        </a:rPr>
                        <a:t>1958</a:t>
                      </a:r>
                      <a:endParaRPr lang="en-US" sz="1200" dirty="0">
                        <a:effectLst/>
                      </a:endParaRPr>
                    </a:p>
                  </a:txBody>
                  <a:tcPr marL="62442" marR="62442" marT="31211" marB="3121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66 and 8 months</a:t>
                      </a:r>
                    </a:p>
                  </a:txBody>
                  <a:tcPr marL="62442" marR="62442" marT="31211" marB="3121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$716</a:t>
                      </a:r>
                    </a:p>
                  </a:txBody>
                  <a:tcPr marL="62442" marR="62442" marT="31211" marB="3121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28.33%</a:t>
                      </a:r>
                    </a:p>
                  </a:txBody>
                  <a:tcPr marL="62442" marR="62442" marT="31211" marB="3121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8167">
                <a:tc>
                  <a:txBody>
                    <a:bodyPr/>
                    <a:lstStyle/>
                    <a:p>
                      <a:pPr algn="l"/>
                      <a:r>
                        <a:rPr lang="en-US" sz="1200" u="none" strike="noStrike" dirty="0">
                          <a:solidFill>
                            <a:srgbClr val="1155CC"/>
                          </a:solidFill>
                          <a:effectLst/>
                          <a:hlinkClick r:id="rId7"/>
                        </a:rPr>
                        <a:t>1959</a:t>
                      </a:r>
                      <a:endParaRPr lang="en-US" sz="1200" dirty="0">
                        <a:effectLst/>
                      </a:endParaRPr>
                    </a:p>
                  </a:txBody>
                  <a:tcPr marL="62442" marR="62442" marT="31211" marB="3121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66 and 10 months</a:t>
                      </a:r>
                    </a:p>
                  </a:txBody>
                  <a:tcPr marL="62442" marR="62442" marT="31211" marB="3121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$708</a:t>
                      </a:r>
                    </a:p>
                  </a:txBody>
                  <a:tcPr marL="62442" marR="62442" marT="31211" marB="3121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29.17%</a:t>
                      </a:r>
                    </a:p>
                  </a:txBody>
                  <a:tcPr marL="62442" marR="62442" marT="31211" marB="31211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722">
                <a:tc>
                  <a:txBody>
                    <a:bodyPr/>
                    <a:lstStyle/>
                    <a:p>
                      <a:pPr algn="l"/>
                      <a:r>
                        <a:rPr lang="en-US" sz="1200" u="none" strike="noStrike" dirty="0">
                          <a:solidFill>
                            <a:srgbClr val="1155CC"/>
                          </a:solidFill>
                          <a:effectLst/>
                          <a:hlinkClick r:id="rId8"/>
                        </a:rPr>
                        <a:t>1960 and later</a:t>
                      </a:r>
                      <a:endParaRPr lang="en-US" sz="1200" dirty="0">
                        <a:effectLst/>
                      </a:endParaRPr>
                    </a:p>
                  </a:txBody>
                  <a:tcPr marL="62442" marR="62442" marT="31211" marB="31211" anchor="ctr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67</a:t>
                      </a:r>
                    </a:p>
                  </a:txBody>
                  <a:tcPr marT="45705" marB="4570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$700</a:t>
                      </a:r>
                    </a:p>
                  </a:txBody>
                  <a:tcPr marL="62442" marR="62442" marT="31211" marB="31211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30.00%</a:t>
                      </a:r>
                    </a:p>
                  </a:txBody>
                  <a:tcPr marL="62442" marR="62442" marT="31211" marB="31211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35886" name="Picture 2" descr="when should i apply for social security">
            <a:extLst>
              <a:ext uri="{FF2B5EF4-FFF2-40B4-BE49-F238E27FC236}">
                <a16:creationId xmlns:a16="http://schemas.microsoft.com/office/drawing/2014/main" id="{C51398EB-2356-49D9-B40C-55160D8D63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7600" y="3079750"/>
            <a:ext cx="3683000" cy="377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A27C67E-402F-C953-A804-D9C4F335DCB0}"/>
                  </a:ext>
                </a:extLst>
              </p14:cNvPr>
              <p14:cNvContentPartPr/>
              <p14:nvPr/>
            </p14:nvContentPartPr>
            <p14:xfrm>
              <a:off x="4979880" y="268200"/>
              <a:ext cx="3820680" cy="54385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A27C67E-402F-C953-A804-D9C4F335DCB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970520" y="258840"/>
                <a:ext cx="3839400" cy="54572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ubtitle 4">
            <a:extLst>
              <a:ext uri="{FF2B5EF4-FFF2-40B4-BE49-F238E27FC236}">
                <a16:creationId xmlns:a16="http://schemas.microsoft.com/office/drawing/2014/main" id="{8DAF87E8-99F7-44FC-AC6F-63DE2779222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Employment Forms</a:t>
            </a:r>
          </a:p>
          <a:p>
            <a:r>
              <a:rPr lang="en-US" altLang="en-US"/>
              <a:t>Continued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ECFC2852-ADDC-4505-8CC4-C8AEDEE5233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457200"/>
            <a:ext cx="8077200" cy="1066800"/>
          </a:xfrm>
        </p:spPr>
        <p:txBody>
          <a:bodyPr>
            <a:normAutofit/>
          </a:bodyPr>
          <a:lstStyle/>
          <a:p>
            <a:r>
              <a:rPr lang="en-US" altLang="en-US" dirty="0"/>
              <a:t>I-9 Forms:  Employment Eligibility verification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0B159710-D267-4641-98D9-38397B492C5D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533400" y="1676400"/>
            <a:ext cx="8077200" cy="4648200"/>
          </a:xfrm>
        </p:spPr>
        <p:txBody>
          <a:bodyPr>
            <a:normAutofit lnSpcReduction="10000"/>
          </a:bodyPr>
          <a:lstStyle/>
          <a:p>
            <a:pPr>
              <a:buClr>
                <a:schemeClr val="accent2"/>
              </a:buClr>
            </a:pPr>
            <a:r>
              <a:rPr lang="en-US" altLang="en-US" sz="2800"/>
              <a:t>Definition:  Employment Eligibility verification form that states you are eligible to work in the US</a:t>
            </a:r>
          </a:p>
          <a:p>
            <a:pPr>
              <a:buClr>
                <a:schemeClr val="accent2"/>
              </a:buClr>
            </a:pPr>
            <a:r>
              <a:rPr lang="en-US" altLang="en-US" sz="2800"/>
              <a:t>Completed before you begin work</a:t>
            </a:r>
          </a:p>
          <a:p>
            <a:pPr>
              <a:buClr>
                <a:schemeClr val="accent2"/>
              </a:buClr>
            </a:pPr>
            <a:r>
              <a:rPr lang="en-US" altLang="en-US" sz="2800"/>
              <a:t>Verifies person is eligible to Work in US</a:t>
            </a:r>
          </a:p>
          <a:p>
            <a:pPr>
              <a:buClr>
                <a:schemeClr val="accent2"/>
              </a:buClr>
            </a:pPr>
            <a:r>
              <a:rPr lang="en-US" altLang="en-US" sz="2800"/>
              <a:t>Employer required to have on file for each employee</a:t>
            </a:r>
          </a:p>
          <a:p>
            <a:pPr>
              <a:buClr>
                <a:schemeClr val="accent2"/>
              </a:buClr>
            </a:pPr>
            <a:r>
              <a:rPr lang="en-US" altLang="en-US" sz="2800"/>
              <a:t>Requires two forms of ID, usually your drivers license and social security card</a:t>
            </a:r>
          </a:p>
          <a:p>
            <a:pPr lvl="1">
              <a:buClr>
                <a:schemeClr val="accent2"/>
              </a:buClr>
            </a:pPr>
            <a:r>
              <a:rPr lang="en-US" altLang="en-US" sz="2400"/>
              <a:t>Can also use your passport</a:t>
            </a:r>
          </a:p>
          <a:p>
            <a:pPr>
              <a:buClr>
                <a:schemeClr val="accent2"/>
              </a:buClr>
            </a:pP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bldLvl="4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heme/theme1.xml><?xml version="1.0" encoding="utf-8"?>
<a:theme xmlns:a="http://schemas.openxmlformats.org/drawingml/2006/main" name="1_Training seminar presentation">
  <a:themeElements>
    <a:clrScheme name="1_Training seminar presentatio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Training seminar presentation">
      <a:majorFont>
        <a:latin typeface="Copperplate Gothic Light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raining seminar presentatio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raining seminar presentatio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raining seminar presentatio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raining seminar presentatio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raining seminar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raining seminar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raining seminar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611</Words>
  <Application>Microsoft Office PowerPoint</Application>
  <PresentationFormat>On-screen Show (4:3)</PresentationFormat>
  <Paragraphs>111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ＭＳ Ｐゴシック</vt:lpstr>
      <vt:lpstr>Arial</vt:lpstr>
      <vt:lpstr>Calibri</vt:lpstr>
      <vt:lpstr>Copperplate Gothic Light</vt:lpstr>
      <vt:lpstr>Garamond</vt:lpstr>
      <vt:lpstr>Gill Sans MT</vt:lpstr>
      <vt:lpstr>Roboto</vt:lpstr>
      <vt:lpstr>Times New Roman</vt:lpstr>
      <vt:lpstr>Trebuchet MS</vt:lpstr>
      <vt:lpstr>1_Training seminar presentation</vt:lpstr>
      <vt:lpstr>Gallery</vt:lpstr>
      <vt:lpstr>Assignment  </vt:lpstr>
      <vt:lpstr>Payroll Withholding</vt:lpstr>
      <vt:lpstr>Five Types of Taxes Withheld</vt:lpstr>
      <vt:lpstr>PowerPoint Presentation</vt:lpstr>
      <vt:lpstr>Payroll Taxes</vt:lpstr>
      <vt:lpstr>PowerPoint Presentation</vt:lpstr>
      <vt:lpstr>Retirement Benefits</vt:lpstr>
      <vt:lpstr>PowerPoint Presentation</vt:lpstr>
      <vt:lpstr>I-9 Forms:  Employment Eligibility verification</vt:lpstr>
      <vt:lpstr>Work Together</vt:lpstr>
      <vt:lpstr>Form W-2: Wage and Tax Statement</vt:lpstr>
      <vt:lpstr>PowerPoint Presentation</vt:lpstr>
      <vt:lpstr>Form W-2: Wage and Tax Statement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2011-02-14T19:09:17Z</dcterms:created>
  <dcterms:modified xsi:type="dcterms:W3CDTF">2024-10-20T14:28:37Z</dcterms:modified>
</cp:coreProperties>
</file>